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3" r:id="rId3"/>
    <p:sldId id="282" r:id="rId4"/>
    <p:sldId id="256" r:id="rId5"/>
    <p:sldId id="263" r:id="rId6"/>
    <p:sldId id="283" r:id="rId7"/>
    <p:sldId id="284" r:id="rId8"/>
    <p:sldId id="259" r:id="rId9"/>
    <p:sldId id="260" r:id="rId10"/>
    <p:sldId id="261" r:id="rId11"/>
    <p:sldId id="295" r:id="rId12"/>
    <p:sldId id="297" r:id="rId13"/>
    <p:sldId id="296" r:id="rId14"/>
    <p:sldId id="298" r:id="rId15"/>
    <p:sldId id="299" r:id="rId16"/>
    <p:sldId id="301" r:id="rId17"/>
    <p:sldId id="287" r:id="rId18"/>
    <p:sldId id="274" r:id="rId19"/>
    <p:sldId id="303" r:id="rId20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howGuides="1">
      <p:cViewPr varScale="1">
        <p:scale>
          <a:sx n="89" d="100"/>
          <a:sy n="89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20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51" name="Picture 3" descr="minispi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00"/>
            <a:ext cx="1181100" cy="428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53" name="Picture 5" descr="minispir"/>
          <p:cNvPicPr>
            <a:picLocks noChangeAspect="1"/>
          </p:cNvPicPr>
          <p:nvPr/>
        </p:nvPicPr>
        <p:blipFill>
          <a:blip r:embed="rId3"/>
          <a:srcRect t="39999"/>
          <a:stretch>
            <a:fillRect/>
          </a:stretch>
        </p:blipFill>
        <p:spPr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5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84263" y="60960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22663" y="60960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51663" y="60960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/>
          </p:cNvPicPr>
          <p:nvPr/>
        </p:nvPicPr>
        <p:blipFill>
          <a:blip r:embed="rId13"/>
          <a:srcRect b="5333"/>
          <a:stretch>
            <a:fillRect/>
          </a:stretch>
        </p:blipFill>
        <p:spPr>
          <a:xfrm>
            <a:off x="0" y="50800"/>
            <a:ext cx="1181100" cy="4057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Picture 5" descr="minispir"/>
          <p:cNvPicPr>
            <a:picLocks noChangeAspect="1"/>
          </p:cNvPicPr>
          <p:nvPr/>
        </p:nvPicPr>
        <p:blipFill>
          <a:blip r:embed="rId13"/>
          <a:srcRect t="39999"/>
          <a:stretch>
            <a:fillRect/>
          </a:stretch>
        </p:blipFill>
        <p:spPr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1" name="Rectangle 7"/>
          <p:cNvSpPr>
            <a:spLocks noGrp="1"/>
          </p:cNvSpPr>
          <p:nvPr>
            <p:ph type="body" idx="1"/>
          </p:nvPr>
        </p:nvSpPr>
        <p:spPr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5.jpeg"/><Relationship Id="rId4" Type="http://schemas.openxmlformats.org/officeDocument/2006/relationships/image" Target="../media/image11.jpeg"/><Relationship Id="rId3" Type="http://schemas.openxmlformats.org/officeDocument/2006/relationships/image" Target="../media/image9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microsoft.com/office/2007/relationships/media" Target="file:///C:\Documents%20and%20Settings\zhouyonghong\&#26700;&#38754;\&#19971;&#24459;&#38271;&#24449;&#26391;&#35829;&#65288;&#22909;&#65289;.mp3" TargetMode="External"/><Relationship Id="rId1" Type="http://schemas.openxmlformats.org/officeDocument/2006/relationships/audio" Target="file:///C:\Documents%20and%20Settings\zhouyonghong\&#26700;&#38754;\&#19971;&#24459;&#38271;&#24449;&#26391;&#35829;&#65288;&#22909;&#65289;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矩形 1"/>
          <p:cNvSpPr/>
          <p:nvPr/>
        </p:nvSpPr>
        <p:spPr>
          <a:xfrm>
            <a:off x="971550" y="1268413"/>
            <a:ext cx="7129463" cy="4032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孩子，这个词语对于你们，是不是已经陌生？因为已经过去了半个多世纪，那时，你们的爸爸也许还没有出生。这个词是用血和火写成的。铁流滚滚，蜿蜒过中国版图上十二个省；从井冈山到陕北，闪闪红星照耀着艰苦的历程。”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——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雷雁抒</a:t>
            </a:r>
            <a:endParaRPr lang="zh-CN" altLang="en-US" sz="32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矩形 1"/>
          <p:cNvSpPr/>
          <p:nvPr/>
        </p:nvSpPr>
        <p:spPr>
          <a:xfrm>
            <a:off x="2484438" y="836613"/>
            <a:ext cx="4608512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五岭逶迤腾细浪，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5" name="Picture 6" descr="五岭逶迤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844675"/>
            <a:ext cx="4392613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3" descr="细浪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3" y="3860800"/>
            <a:ext cx="2952750" cy="1771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矩形 1"/>
          <p:cNvSpPr/>
          <p:nvPr/>
        </p:nvSpPr>
        <p:spPr>
          <a:xfrm>
            <a:off x="2484438" y="836613"/>
            <a:ext cx="46085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乌蒙磅礴走泥丸。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79" name="图片 4" descr="乌蒙 山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060575"/>
            <a:ext cx="7561263" cy="3313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2268538" y="1844675"/>
            <a:ext cx="45720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金沙水拍云崖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暖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大渡桥横铁索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金沙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620713"/>
            <a:ext cx="6264275" cy="557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WordArt 3"/>
          <p:cNvSpPr>
            <a:spLocks noTextEdit="1"/>
          </p:cNvSpPr>
          <p:nvPr/>
        </p:nvSpPr>
        <p:spPr>
          <a:xfrm rot="5400000">
            <a:off x="5099050" y="2830513"/>
            <a:ext cx="5486400" cy="10668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ln w="9525" cap="flat" cmpd="sng">
                  <a:solidFill>
                    <a:srgbClr val="8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800000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巧渡金沙江</a:t>
            </a:r>
            <a:endParaRPr lang="zh-CN" altLang="en-US" sz="3600" i="1">
              <a:ln w="9525" cap="flat" cmpd="sng">
                <a:solidFill>
                  <a:srgbClr val="8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800000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WordArt 2"/>
          <p:cNvSpPr>
            <a:spLocks noTextEdit="1"/>
          </p:cNvSpPr>
          <p:nvPr/>
        </p:nvSpPr>
        <p:spPr>
          <a:xfrm>
            <a:off x="2051050" y="476250"/>
            <a:ext cx="4654550" cy="898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TopLeft">
                <a:rot lat="0" lon="0" rev="0"/>
              </a:camera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p>
            <a:pPr algn="ctr" eaLnBrk="0" hangingPunct="0"/>
            <a:r>
              <a:rPr lang="zh-CN" altLang="en-US" sz="2800">
                <a:gradFill rotWithShape="1">
                  <a:gsLst>
                    <a:gs pos="0">
                      <a:srgbClr val="CBCBCB">
                        <a:alpha val="100000"/>
                      </a:srgbClr>
                    </a:gs>
                    <a:gs pos="13000">
                      <a:srgbClr val="5F5F5F">
                        <a:alpha val="100000"/>
                      </a:srgbClr>
                    </a:gs>
                    <a:gs pos="21001">
                      <a:srgbClr val="5F5F5F">
                        <a:alpha val="100000"/>
                      </a:srgbClr>
                    </a:gs>
                    <a:gs pos="63000">
                      <a:srgbClr val="FFFFFF">
                        <a:alpha val="100000"/>
                      </a:srgbClr>
                    </a:gs>
                    <a:gs pos="67000">
                      <a:srgbClr val="B2B2B2">
                        <a:alpha val="100000"/>
                      </a:srgbClr>
                    </a:gs>
                    <a:gs pos="69000">
                      <a:srgbClr val="292929">
                        <a:alpha val="100000"/>
                      </a:srgbClr>
                    </a:gs>
                    <a:gs pos="82001">
                      <a:srgbClr val="777777">
                        <a:alpha val="100000"/>
                      </a:srgbClr>
                    </a:gs>
                    <a:gs pos="100000">
                      <a:srgbClr val="EAEAEA">
                        <a:alpha val="100000"/>
                      </a:srgbClr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飞夺泸定桥</a:t>
            </a:r>
            <a:endParaRPr lang="zh-CN" altLang="en-US" sz="2800">
              <a:gradFill rotWithShape="1">
                <a:gsLst>
                  <a:gs pos="0">
                    <a:srgbClr val="CBCBCB">
                      <a:alpha val="100000"/>
                    </a:srgbClr>
                  </a:gs>
                  <a:gs pos="13000">
                    <a:srgbClr val="5F5F5F">
                      <a:alpha val="100000"/>
                    </a:srgbClr>
                  </a:gs>
                  <a:gs pos="21001">
                    <a:srgbClr val="5F5F5F">
                      <a:alpha val="100000"/>
                    </a:srgbClr>
                  </a:gs>
                  <a:gs pos="63000">
                    <a:srgbClr val="FFFFFF">
                      <a:alpha val="100000"/>
                    </a:srgbClr>
                  </a:gs>
                  <a:gs pos="67000">
                    <a:srgbClr val="B2B2B2">
                      <a:alpha val="100000"/>
                    </a:srgbClr>
                  </a:gs>
                  <a:gs pos="69000">
                    <a:srgbClr val="292929">
                      <a:alpha val="100000"/>
                    </a:srgbClr>
                  </a:gs>
                  <a:gs pos="82001">
                    <a:srgbClr val="777777">
                      <a:alpha val="100000"/>
                    </a:srgbClr>
                  </a:gs>
                  <a:gs pos="100000">
                    <a:srgbClr val="EAEAEA">
                      <a:alpha val="100000"/>
                    </a:srgbClr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2227" name="Picture 3" descr="YW000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1412875"/>
            <a:ext cx="7704137" cy="5027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Picture 2" descr="岷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2420938"/>
            <a:ext cx="7956550" cy="3779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Picture 3" descr="BAN_069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6403975"/>
            <a:ext cx="685800" cy="454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WordArt 4"/>
          <p:cNvSpPr>
            <a:spLocks noTextEdit="1"/>
          </p:cNvSpPr>
          <p:nvPr/>
        </p:nvSpPr>
        <p:spPr>
          <a:xfrm>
            <a:off x="1676400" y="381000"/>
            <a:ext cx="5410200" cy="16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/>
          </a:bodyPr>
          <a:p>
            <a:pPr algn="ctr"/>
            <a:endParaRPr lang="zh-CN" altLang="en-US" sz="3600">
              <a:ln w="19050" cap="sq" cmpd="sng">
                <a:solidFill>
                  <a:srgbClr val="99CCFF"/>
                </a:solidFill>
                <a:prstDash val="solid"/>
                <a:miter/>
                <a:headEnd type="none" w="sm" len="sm"/>
                <a:tailEnd type="none" w="sm" len="sm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677" name="TextBox 4"/>
          <p:cNvSpPr txBox="1"/>
          <p:nvPr/>
        </p:nvSpPr>
        <p:spPr>
          <a:xfrm>
            <a:off x="2627313" y="620713"/>
            <a:ext cx="4465637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更喜岷山千里雪，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三军过后尽开颜。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9698" name="Picture 2" descr="长征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2860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Picture 3" descr="大渡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4" descr="金沙江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0"/>
            <a:ext cx="21336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5" descr="岷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Picture 6" descr="乌蒙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0"/>
            <a:ext cx="24384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Picture 7" descr="BAN_069">
            <a:hlinkClick r:id="" action="ppaction://noaction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8200" y="6403975"/>
            <a:ext cx="685800" cy="454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611188" y="1268413"/>
            <a:ext cx="152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三军：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23" name="Text Box 3"/>
          <p:cNvSpPr txBox="1"/>
          <p:nvPr/>
        </p:nvSpPr>
        <p:spPr>
          <a:xfrm>
            <a:off x="2051050" y="1052513"/>
            <a:ext cx="5715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专指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红军第一方面军、二方面军、四方面军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。 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1042988" y="2205038"/>
            <a:ext cx="7200900" cy="3046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在写这首诗时，红军二、四方面军正在行军途中，还未越过岷山。但毛泽东希望并想念他们定能战胜天险，冲破敌人的围追堵截，克服张国焘的分裂主义，完成长征的任务，与红一方面军胜利会师。</a:t>
            </a:r>
            <a:endParaRPr lang="zh-CN" altLang="en-US" sz="3200" b="1" dirty="0">
              <a:solidFill>
                <a:srgbClr val="FF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116013" y="1989138"/>
            <a:ext cx="8458200" cy="3359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红军</a:t>
            </a:r>
            <a:r>
              <a:rPr kumimoji="1" lang="zh-CN" altLang="en-US" sz="32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不怕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远征难，万水千山</a:t>
            </a:r>
            <a:r>
              <a:rPr kumimoji="1" lang="zh-CN" altLang="en-US" sz="32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只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等闲。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五岭逶迤腾细浪，乌蒙磅礴走泥丸。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金沙水拍云崖暖，大渡桥横铁索寒。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更喜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岷山千里雪，三军过后</a:t>
            </a:r>
            <a:r>
              <a:rPr kumimoji="1" lang="zh-CN" altLang="en-US" sz="32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尽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开颜。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1747" name="WordArt 4"/>
          <p:cNvSpPr>
            <a:spLocks noTextEdit="1"/>
          </p:cNvSpPr>
          <p:nvPr/>
        </p:nvSpPr>
        <p:spPr>
          <a:xfrm>
            <a:off x="2627313" y="908050"/>
            <a:ext cx="4176712" cy="12366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endParaRPr lang="zh-CN" altLang="en-US" sz="44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6238" y="1196975"/>
            <a:ext cx="374332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4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七律   长征</a:t>
            </a:r>
            <a:endParaRPr kumimoji="1" lang="zh-CN" altLang="en-US" sz="4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Picture 2" descr="长征地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800" y="476250"/>
            <a:ext cx="8274050" cy="5930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3" name="组合 13"/>
          <p:cNvGrpSpPr/>
          <p:nvPr/>
        </p:nvGrpSpPr>
        <p:grpSpPr>
          <a:xfrm>
            <a:off x="317500" y="903288"/>
            <a:ext cx="8431213" cy="5492750"/>
            <a:chOff x="317500" y="903288"/>
            <a:chExt cx="8431213" cy="5492750"/>
          </a:xfrm>
        </p:grpSpPr>
        <p:sp>
          <p:nvSpPr>
            <p:cNvPr id="15364" name="AutoShape 3"/>
            <p:cNvSpPr/>
            <p:nvPr/>
          </p:nvSpPr>
          <p:spPr>
            <a:xfrm>
              <a:off x="7529513" y="5856288"/>
              <a:ext cx="762000" cy="387350"/>
            </a:xfrm>
            <a:prstGeom prst="wedgeRectCallout">
              <a:avLst>
                <a:gd name="adj1" fmla="val -98750"/>
                <a:gd name="adj2" fmla="val -65162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瑞金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65" name="AutoShape 4"/>
            <p:cNvSpPr/>
            <p:nvPr/>
          </p:nvSpPr>
          <p:spPr>
            <a:xfrm>
              <a:off x="3795713" y="5551488"/>
              <a:ext cx="762000" cy="387350"/>
            </a:xfrm>
            <a:prstGeom prst="wedgeRectCallout">
              <a:avLst>
                <a:gd name="adj1" fmla="val -64167"/>
                <a:gd name="adj2" fmla="val -165162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遵义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66" name="AutoShape 5"/>
            <p:cNvSpPr/>
            <p:nvPr/>
          </p:nvSpPr>
          <p:spPr>
            <a:xfrm>
              <a:off x="2070100" y="6008688"/>
              <a:ext cx="1039813" cy="387350"/>
            </a:xfrm>
            <a:prstGeom prst="wedgeRectCallout">
              <a:avLst>
                <a:gd name="adj1" fmla="val -56718"/>
                <a:gd name="adj2" fmla="val -17869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金沙江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67" name="AutoShape 6"/>
            <p:cNvSpPr/>
            <p:nvPr/>
          </p:nvSpPr>
          <p:spPr>
            <a:xfrm>
              <a:off x="2603500" y="3722688"/>
              <a:ext cx="1039813" cy="387350"/>
            </a:xfrm>
            <a:prstGeom prst="wedgeRectCallout">
              <a:avLst>
                <a:gd name="adj1" fmla="val -104199"/>
                <a:gd name="adj2" fmla="val -42213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大渡河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68" name="AutoShape 7"/>
            <p:cNvSpPr/>
            <p:nvPr/>
          </p:nvSpPr>
          <p:spPr>
            <a:xfrm>
              <a:off x="317500" y="2960688"/>
              <a:ext cx="1039813" cy="387350"/>
            </a:xfrm>
            <a:prstGeom prst="wedgeRectCallout">
              <a:avLst>
                <a:gd name="adj1" fmla="val 102060"/>
                <a:gd name="adj2" fmla="val 75819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大雪山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69" name="AutoShape 8"/>
            <p:cNvSpPr/>
            <p:nvPr/>
          </p:nvSpPr>
          <p:spPr>
            <a:xfrm>
              <a:off x="774700" y="2198688"/>
              <a:ext cx="1039813" cy="387350"/>
            </a:xfrm>
            <a:prstGeom prst="wedgeRectCallout">
              <a:avLst>
                <a:gd name="adj1" fmla="val 102060"/>
                <a:gd name="adj2" fmla="val 75819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水草地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70" name="AutoShape 9"/>
            <p:cNvSpPr/>
            <p:nvPr/>
          </p:nvSpPr>
          <p:spPr>
            <a:xfrm>
              <a:off x="5346700" y="1055688"/>
              <a:ext cx="1039813" cy="387350"/>
            </a:xfrm>
            <a:prstGeom prst="wedgeRectCallout">
              <a:avLst>
                <a:gd name="adj1" fmla="val -148167"/>
                <a:gd name="adj2" fmla="val -101231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吴起镇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71" name="AutoShape 10"/>
            <p:cNvSpPr/>
            <p:nvPr/>
          </p:nvSpPr>
          <p:spPr>
            <a:xfrm>
              <a:off x="1814513" y="903288"/>
              <a:ext cx="762000" cy="387350"/>
            </a:xfrm>
            <a:prstGeom prst="wedgeRectCallout">
              <a:avLst>
                <a:gd name="adj1" fmla="val 114167"/>
                <a:gd name="adj2" fmla="val 80736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会宁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72" name="AutoShape 11"/>
            <p:cNvSpPr/>
            <p:nvPr/>
          </p:nvSpPr>
          <p:spPr>
            <a:xfrm>
              <a:off x="6600825" y="4506913"/>
              <a:ext cx="2147888" cy="517525"/>
            </a:xfrm>
            <a:prstGeom prst="wedgeEllipseCallout">
              <a:avLst>
                <a:gd name="adj1" fmla="val -26199"/>
                <a:gd name="adj2" fmla="val 192333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红一方面军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73" name="AutoShape 12"/>
            <p:cNvSpPr/>
            <p:nvPr/>
          </p:nvSpPr>
          <p:spPr>
            <a:xfrm>
              <a:off x="4314825" y="3352800"/>
              <a:ext cx="2147888" cy="452438"/>
            </a:xfrm>
            <a:prstGeom prst="wedgeEllipseCallout">
              <a:avLst>
                <a:gd name="adj1" fmla="val -26199"/>
                <a:gd name="adj2" fmla="val 162282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红二方面军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5374" name="AutoShape 13"/>
            <p:cNvSpPr/>
            <p:nvPr/>
          </p:nvSpPr>
          <p:spPr>
            <a:xfrm>
              <a:off x="3795713" y="2297113"/>
              <a:ext cx="2286000" cy="517525"/>
            </a:xfrm>
            <a:prstGeom prst="wedgeEllipseCallout">
              <a:avLst>
                <a:gd name="adj1" fmla="val -54931"/>
                <a:gd name="adj2" fmla="val 118713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红四方面军</a:t>
              </a:r>
              <a:endPara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00113" y="1628775"/>
            <a:ext cx="6789738" cy="3905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zh-CN" altLang="en-US" sz="66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七律 长征</a:t>
            </a:r>
            <a:endParaRPr kumimoji="1" lang="zh-CN" altLang="en-US" sz="66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1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一九三五年十月</a:t>
            </a:r>
            <a:endParaRPr kumimoji="1" lang="zh-CN" altLang="en-US" sz="36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1" lang="zh-CN" altLang="en-US" sz="36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毛泽东</a:t>
            </a:r>
            <a:endParaRPr kumimoji="1" lang="zh-CN" altLang="en-US" sz="36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1" lang="zh-CN" altLang="en-US" sz="36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Text Box 1026"/>
          <p:cNvSpPr txBox="1"/>
          <p:nvPr/>
        </p:nvSpPr>
        <p:spPr>
          <a:xfrm>
            <a:off x="755650" y="1268413"/>
            <a:ext cx="7704138" cy="4032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〔七律〕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七言律诗的简称。七律是律诗的一种，每篇一般为八句，每句七个字；</a:t>
            </a:r>
            <a:r>
              <a:rPr lang="zh-CN" altLang="zh-CN" sz="3600" b="1" dirty="0">
                <a:latin typeface="Times New Roman" panose="02020603050405020304" pitchFamily="18" charset="0"/>
              </a:rPr>
              <a:t>一、二两叫作首联，三四两句叫作颈联，五六两句叫做颔联，七八两句叫作尾联，其中偶数句押韵，三、四两句和五、六两句要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按常规要用对仗。</a:t>
            </a:r>
            <a:endParaRPr lang="zh-CN" altLang="en-US" sz="4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755650" y="2205038"/>
            <a:ext cx="7848600" cy="18780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en-US" altLang="zh-CN" sz="44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1" lang="zh-CN" altLang="en-US" sz="44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zh-CN" sz="36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读准字音，注意韵脚，读出节奏。</a:t>
            </a:r>
            <a:endParaRPr kumimoji="1" lang="en-US" altLang="zh-CN" sz="3600" b="1" kern="12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1" lang="zh-CN" altLang="zh-CN" sz="3600" b="1" kern="12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en-US" altLang="zh-CN" sz="36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1" lang="zh-CN" altLang="en-US" sz="36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zh-CN" sz="3600" b="1" kern="1200" cap="none" spc="0" normalizeH="0" baseline="0" noProof="0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理解字词，在不懂的地方注上标记。</a:t>
            </a:r>
            <a:endParaRPr kumimoji="1" lang="zh-CN" altLang="en-US" sz="36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39750" y="1196975"/>
            <a:ext cx="4300538" cy="708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我会读</a:t>
            </a: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《</a:t>
            </a: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长征</a:t>
            </a: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》</a:t>
            </a: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：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755650" y="2349500"/>
            <a:ext cx="8458200" cy="3359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红军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不怕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远征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难，万水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千山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只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等闲。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五岭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逶迤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腾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细浪，乌蒙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磅礴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走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泥丸。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金沙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水拍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云崖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暖，大渡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桥横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铁索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寒。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更喜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岷山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千里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雪，三军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过后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尽</a:t>
            </a:r>
            <a:r>
              <a:rPr kumimoji="1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/</a:t>
            </a:r>
            <a:r>
              <a:rPr kumimoji="1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开颜。</a:t>
            </a:r>
            <a:endParaRPr kumimoji="1" lang="zh-CN" altLang="en-US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9459" name="WordArt 4"/>
          <p:cNvSpPr>
            <a:spLocks noTextEdit="1"/>
          </p:cNvSpPr>
          <p:nvPr/>
        </p:nvSpPr>
        <p:spPr>
          <a:xfrm>
            <a:off x="2627313" y="908050"/>
            <a:ext cx="4176712" cy="12366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endParaRPr lang="zh-CN" altLang="en-US" sz="44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822450" y="3111500"/>
            <a:ext cx="9906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sz="32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17650" y="2882900"/>
            <a:ext cx="17526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2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wēi y</a:t>
            </a:r>
            <a:r>
              <a:rPr kumimoji="1" lang="en-US" altLang="zh-CN" sz="32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黑体" panose="02010609060101010101" pitchFamily="2" charset="-122"/>
                <a:cs typeface="Times New Roman" panose="02020603050405020304" pitchFamily="18" charset="0"/>
              </a:rPr>
              <a:t>í</a:t>
            </a:r>
            <a:endParaRPr kumimoji="1" lang="en-US" altLang="zh-CN" sz="32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480050" y="2882900"/>
            <a:ext cx="20574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200" b="1" kern="1200" cap="none" spc="0" normalizeH="0" baseline="0" noProof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p</a:t>
            </a:r>
            <a:r>
              <a:rPr kumimoji="1" lang="en-US" altLang="zh-CN" sz="3200" b="1" kern="1200" cap="none" spc="0" normalizeH="0" baseline="0" noProof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黑体" panose="02010609060101010101" pitchFamily="2" charset="-122"/>
                <a:cs typeface="Times New Roman" panose="02020603050405020304" pitchFamily="18" charset="0"/>
              </a:rPr>
              <a:t>á</a:t>
            </a:r>
            <a:r>
              <a:rPr kumimoji="1" lang="en-US" altLang="zh-CN" sz="3200" b="1" kern="1200" cap="none" spc="0" normalizeH="0" baseline="0" noProof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ngb</a:t>
            </a:r>
            <a:r>
              <a:rPr kumimoji="1" lang="en-US" altLang="zh-CN" sz="3200" b="1" kern="1200" cap="none" spc="0" normalizeH="0" baseline="0" noProof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黑体" panose="02010609060101010101" pitchFamily="2" charset="-122"/>
                <a:cs typeface="Times New Roman" panose="02020603050405020304" pitchFamily="18" charset="0"/>
              </a:rPr>
              <a:t>ó</a:t>
            </a:r>
            <a:endParaRPr kumimoji="1" lang="en-US" altLang="zh-CN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365250" y="4652963"/>
            <a:ext cx="16002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2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32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黑体" panose="02010609060101010101" pitchFamily="2" charset="-122"/>
                <a:cs typeface="Times New Roman" panose="02020603050405020304" pitchFamily="18" charset="0"/>
              </a:rPr>
              <a:t>í</a:t>
            </a:r>
            <a:r>
              <a:rPr kumimoji="1" lang="en-US" altLang="zh-CN" sz="32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n</a:t>
            </a:r>
            <a:endParaRPr kumimoji="1" lang="en-US" altLang="zh-CN" sz="32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6873" name="七律长征朗诵（好）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916238" y="1196975"/>
            <a:ext cx="374332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4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七律   长征</a:t>
            </a:r>
            <a:endParaRPr kumimoji="1" lang="zh-CN" altLang="en-US" sz="4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46" fill="hold"/>
                                        <p:tgtEl>
                                          <p:spTgt spid="368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1419225"/>
            <a:ext cx="8610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红军不怕远征难，万水千山只等闲。 </a:t>
            </a:r>
            <a:endParaRPr kumimoji="1" lang="zh-CN" altLang="en-US" sz="3600" b="1" kern="1200" cap="none" spc="0" normalizeH="0" baseline="0" noProof="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684213" y="2290763"/>
            <a:ext cx="7315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红军不怕万里长征路上的一切艰难困苦，把千山万水都看得极为平常。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9750" y="3724275"/>
            <a:ext cx="88392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五岭逶迤腾细浪，乌蒙磅礴走泥丸。 </a:t>
            </a:r>
            <a:endParaRPr kumimoji="1" lang="zh-CN" altLang="en-US" sz="3600" b="1" kern="1200" cap="none" spc="0" normalizeH="0" baseline="0" noProof="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539750" y="4437063"/>
            <a:ext cx="78486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绵延不断的五岭，在红军看来只不过是微波细浪在起伏，而气势雄伟的乌蒙山，在红军眼里也不过是小小泥丸在滚动。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39750" y="476250"/>
            <a:ext cx="42608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我读懂</a:t>
            </a:r>
            <a:r>
              <a:rPr kumimoji="1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《</a:t>
            </a:r>
            <a:r>
              <a:rPr kumimoji="1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长征</a:t>
            </a:r>
            <a:r>
              <a:rPr kumimoji="1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》</a:t>
            </a:r>
            <a:r>
              <a:rPr kumimoji="1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：</a:t>
            </a:r>
            <a:endParaRPr kumimoji="1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6" grpId="0"/>
      <p:bldP spid="81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1341438"/>
            <a:ext cx="8610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金沙水拍云崖暖，大渡桥横铁索寒。 </a:t>
            </a:r>
            <a:endParaRPr kumimoji="1" lang="zh-CN" altLang="en-US" sz="3600" b="1" kern="1200" cap="none" spc="0" normalizeH="0" baseline="0" noProof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611188" y="2133600"/>
            <a:ext cx="7561262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金沙江浊浪滔天，拍击着高耸入云的峭壁悬崖，雾气蒸腾；大渡河险桥横架，晃动着凌空高悬的根根铁索，寒意阵阵。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4213" y="3644900"/>
            <a:ext cx="86868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更喜岷山千里雪，三军过后尽开颜。 </a:t>
            </a:r>
            <a:endParaRPr kumimoji="1" lang="zh-CN" altLang="en-US" sz="3600" b="1" kern="1200" cap="none" spc="0" normalizeH="0" baseline="0" noProof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539750" y="4292600"/>
            <a:ext cx="80772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更加令人喜悦的是踏上千里积雪的岷山，红军翻越过去以后个个笑逐颜开。 </a:t>
            </a:r>
            <a:b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</a:b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39750" y="476250"/>
            <a:ext cx="51847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我读懂</a:t>
            </a: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《</a:t>
            </a: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长征</a:t>
            </a: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》</a:t>
            </a: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：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20" grpId="0"/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835150" y="1989138"/>
            <a:ext cx="4648200" cy="1784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红军不怕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hlinkClick r:id="" action="ppaction://noaction"/>
              </a:rPr>
              <a:t>远征难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万水千山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hlinkClick r:id="" action="ppaction://noaction"/>
              </a:rPr>
              <a:t>只等闲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AutoShape 3"/>
          <p:cNvSpPr/>
          <p:nvPr/>
        </p:nvSpPr>
        <p:spPr>
          <a:xfrm>
            <a:off x="6011863" y="2205038"/>
            <a:ext cx="304800" cy="1295400"/>
          </a:xfrm>
          <a:prstGeom prst="rightBrace">
            <a:avLst>
              <a:gd name="adj1" fmla="val 3541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6443663" y="2133600"/>
            <a:ext cx="923925" cy="1447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00000"/>
                </a:solidFill>
                <a:latin typeface="Times New Roman" panose="02020603050405020304" pitchFamily="18" charset="0"/>
                <a:ea typeface="方正姚体" panose="02010601030101010101" pitchFamily="2" charset="-122"/>
              </a:rPr>
              <a:t>总纲</a:t>
            </a:r>
            <a:endParaRPr lang="zh-CN" altLang="en-US" sz="4800" b="1" dirty="0">
              <a:solidFill>
                <a:srgbClr val="C00000"/>
              </a:solidFill>
              <a:latin typeface="Times New Roman" panose="02020603050405020304" pitchFamily="18" charset="0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animBg="1"/>
      <p:bldP spid="10244" grpId="0"/>
    </p:bld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0</TotalTime>
  <Words>1005</Words>
  <Application>WPS 演示</Application>
  <PresentationFormat>在屏幕上显示</PresentationFormat>
  <Paragraphs>104</Paragraphs>
  <Slides>18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Calibri</vt:lpstr>
      <vt:lpstr>楷体</vt:lpstr>
      <vt:lpstr>楷体_GB2312</vt:lpstr>
      <vt:lpstr>新宋体</vt:lpstr>
      <vt:lpstr>黑体</vt:lpstr>
      <vt:lpstr>方正姚体</vt:lpstr>
      <vt:lpstr>华文楷体</vt:lpstr>
      <vt:lpstr>Times New Roman</vt:lpstr>
      <vt:lpstr>微软雅黑</vt:lpstr>
      <vt:lpstr>Arial Unicode MS</vt:lpstr>
      <vt:lpstr>Notebook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91</cp:revision>
  <dcterms:created xsi:type="dcterms:W3CDTF">2021-11-02T09:09:54Z</dcterms:created>
  <dcterms:modified xsi:type="dcterms:W3CDTF">2021-11-02T09:10:08Z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D946527AF95942A78667D91452B454B8</vt:lpwstr>
  </property>
  <property fmtid="{D5CDD505-2E9C-101B-9397-08002B2CF9AE}" pid="3" name="KSOProductBuildVer">
    <vt:lpwstr>2052-11.1.0.10938</vt:lpwstr>
  </property>
</Properties>
</file>